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5" r:id="rId7"/>
    <p:sldId id="272" r:id="rId8"/>
    <p:sldId id="273" r:id="rId9"/>
    <p:sldId id="274" r:id="rId10"/>
    <p:sldId id="276" r:id="rId11"/>
    <p:sldId id="277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E0307-591F-43D1-B5A8-EE6541664B11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E2030AE-5D1B-4628-93BE-30DE2AAA7F4C}">
      <dgm:prSet/>
      <dgm:spPr/>
      <dgm:t>
        <a:bodyPr/>
        <a:lstStyle/>
        <a:p>
          <a:r>
            <a:rPr lang="en-US" dirty="0"/>
            <a:t>Laser Shearography</a:t>
          </a:r>
        </a:p>
      </dgm:t>
    </dgm:pt>
    <dgm:pt modelId="{6860E0D7-C19B-4E95-9FBA-EDA0CCEEB012}" type="parTrans" cxnId="{2C2A917F-E743-4B95-9849-851E775698EE}">
      <dgm:prSet/>
      <dgm:spPr/>
      <dgm:t>
        <a:bodyPr/>
        <a:lstStyle/>
        <a:p>
          <a:endParaRPr lang="en-US"/>
        </a:p>
      </dgm:t>
    </dgm:pt>
    <dgm:pt modelId="{41DA41B3-28D1-4D07-88B6-A146657AB078}" type="sibTrans" cxnId="{2C2A917F-E743-4B95-9849-851E775698EE}">
      <dgm:prSet/>
      <dgm:spPr/>
      <dgm:t>
        <a:bodyPr/>
        <a:lstStyle/>
        <a:p>
          <a:endParaRPr lang="en-US"/>
        </a:p>
      </dgm:t>
    </dgm:pt>
    <dgm:pt modelId="{76C8D448-42D7-4A86-8EB5-2881F5F37E76}">
      <dgm:prSet/>
      <dgm:spPr/>
      <dgm:t>
        <a:bodyPr/>
        <a:lstStyle/>
        <a:p>
          <a:r>
            <a:rPr lang="en-US" dirty="0"/>
            <a:t>Digital Image Correlation</a:t>
          </a:r>
        </a:p>
      </dgm:t>
    </dgm:pt>
    <dgm:pt modelId="{ECC39214-5E13-4916-83C7-F6550DB004D4}" type="parTrans" cxnId="{B0956853-D909-4F62-87B8-A5399B5359C7}">
      <dgm:prSet/>
      <dgm:spPr/>
      <dgm:t>
        <a:bodyPr/>
        <a:lstStyle/>
        <a:p>
          <a:endParaRPr lang="en-US"/>
        </a:p>
      </dgm:t>
    </dgm:pt>
    <dgm:pt modelId="{D8822A8E-8DBD-40CD-BAC2-FA6BD1B104B8}" type="sibTrans" cxnId="{B0956853-D909-4F62-87B8-A5399B5359C7}">
      <dgm:prSet/>
      <dgm:spPr/>
      <dgm:t>
        <a:bodyPr/>
        <a:lstStyle/>
        <a:p>
          <a:endParaRPr lang="en-US"/>
        </a:p>
      </dgm:t>
    </dgm:pt>
    <dgm:pt modelId="{DDCFC36F-07A7-4A58-AABE-4D877EA02A8C}">
      <dgm:prSet/>
      <dgm:spPr/>
      <dgm:t>
        <a:bodyPr/>
        <a:lstStyle/>
        <a:p>
          <a:r>
            <a:rPr lang="en-US"/>
            <a:t>Eddy Current Testing</a:t>
          </a:r>
        </a:p>
      </dgm:t>
    </dgm:pt>
    <dgm:pt modelId="{837D8230-A3EC-4427-AA56-D7B093257E46}" type="parTrans" cxnId="{C256B032-B185-49A7-B3AE-A7332B679EF5}">
      <dgm:prSet/>
      <dgm:spPr/>
      <dgm:t>
        <a:bodyPr/>
        <a:lstStyle/>
        <a:p>
          <a:endParaRPr lang="en-US"/>
        </a:p>
      </dgm:t>
    </dgm:pt>
    <dgm:pt modelId="{F7AE127A-6C5D-478B-9B1D-CC2AA8A875BE}" type="sibTrans" cxnId="{C256B032-B185-49A7-B3AE-A7332B679EF5}">
      <dgm:prSet/>
      <dgm:spPr/>
      <dgm:t>
        <a:bodyPr/>
        <a:lstStyle/>
        <a:p>
          <a:endParaRPr lang="en-US"/>
        </a:p>
      </dgm:t>
    </dgm:pt>
    <dgm:pt modelId="{9D7E99BA-B4E2-4858-A3A6-8456F158FF81}">
      <dgm:prSet/>
      <dgm:spPr/>
      <dgm:t>
        <a:bodyPr/>
        <a:lstStyle/>
        <a:p>
          <a:r>
            <a:rPr lang="en-US"/>
            <a:t>Phased Array Ultrasonic Testing</a:t>
          </a:r>
        </a:p>
      </dgm:t>
    </dgm:pt>
    <dgm:pt modelId="{96FCCD92-9AE0-4D49-A134-F158F7A82E19}" type="parTrans" cxnId="{21F139C1-D83A-4657-88B8-BECB5AA9CC37}">
      <dgm:prSet/>
      <dgm:spPr/>
      <dgm:t>
        <a:bodyPr/>
        <a:lstStyle/>
        <a:p>
          <a:endParaRPr lang="en-US"/>
        </a:p>
      </dgm:t>
    </dgm:pt>
    <dgm:pt modelId="{22B1F3EC-160C-457A-BCC6-C95651336CFB}" type="sibTrans" cxnId="{21F139C1-D83A-4657-88B8-BECB5AA9CC37}">
      <dgm:prSet/>
      <dgm:spPr/>
      <dgm:t>
        <a:bodyPr/>
        <a:lstStyle/>
        <a:p>
          <a:endParaRPr lang="en-US"/>
        </a:p>
      </dgm:t>
    </dgm:pt>
    <dgm:pt modelId="{F33A5BA1-B101-4490-9A75-BEAD5C7EFDD6}">
      <dgm:prSet/>
      <dgm:spPr/>
      <dgm:t>
        <a:bodyPr/>
        <a:lstStyle/>
        <a:p>
          <a:r>
            <a:rPr lang="en-US" dirty="0"/>
            <a:t>Long Range Ultrasonic Testing</a:t>
          </a:r>
        </a:p>
      </dgm:t>
    </dgm:pt>
    <dgm:pt modelId="{3A7284AE-EEE9-497B-9FD2-E252DB5DD854}" type="parTrans" cxnId="{7FB96408-9B34-4EAE-A121-EC116B19A68E}">
      <dgm:prSet/>
      <dgm:spPr/>
      <dgm:t>
        <a:bodyPr/>
        <a:lstStyle/>
        <a:p>
          <a:endParaRPr lang="en-US"/>
        </a:p>
      </dgm:t>
    </dgm:pt>
    <dgm:pt modelId="{D09E4370-3646-49E5-8313-7A03475B6BC1}" type="sibTrans" cxnId="{7FB96408-9B34-4EAE-A121-EC116B19A68E}">
      <dgm:prSet/>
      <dgm:spPr/>
      <dgm:t>
        <a:bodyPr/>
        <a:lstStyle/>
        <a:p>
          <a:endParaRPr lang="en-US"/>
        </a:p>
      </dgm:t>
    </dgm:pt>
    <dgm:pt modelId="{40533837-3B7A-4288-BB92-1691A596B321}">
      <dgm:prSet/>
      <dgm:spPr/>
      <dgm:t>
        <a:bodyPr/>
        <a:lstStyle/>
        <a:p>
          <a:r>
            <a:rPr lang="en-US" dirty="0"/>
            <a:t>Betatron (7.5&amp;10 MeV)</a:t>
          </a:r>
        </a:p>
      </dgm:t>
    </dgm:pt>
    <dgm:pt modelId="{7AB3C913-9F76-4197-BB3D-1DB18042A151}" type="parTrans" cxnId="{A02B3423-F8E9-4273-ACE0-50F53461D57C}">
      <dgm:prSet/>
      <dgm:spPr/>
      <dgm:t>
        <a:bodyPr/>
        <a:lstStyle/>
        <a:p>
          <a:endParaRPr lang="en-US"/>
        </a:p>
      </dgm:t>
    </dgm:pt>
    <dgm:pt modelId="{74141250-DCA2-44EF-BD32-699ABD9D863B}" type="sibTrans" cxnId="{A02B3423-F8E9-4273-ACE0-50F53461D57C}">
      <dgm:prSet/>
      <dgm:spPr/>
      <dgm:t>
        <a:bodyPr/>
        <a:lstStyle/>
        <a:p>
          <a:endParaRPr lang="en-US"/>
        </a:p>
      </dgm:t>
    </dgm:pt>
    <dgm:pt modelId="{F91C3BAF-8011-4514-AD75-288CC4AFF24B}">
      <dgm:prSet/>
      <dgm:spPr/>
      <dgm:t>
        <a:bodyPr/>
        <a:lstStyle/>
        <a:p>
          <a:r>
            <a:rPr lang="en-US" dirty="0"/>
            <a:t>LINAC(9MeV)</a:t>
          </a:r>
        </a:p>
      </dgm:t>
    </dgm:pt>
    <dgm:pt modelId="{A6077C94-876E-4535-9461-8E032CE9D99C}" type="parTrans" cxnId="{9B077F91-982F-4287-8704-74BAD41B200B}">
      <dgm:prSet/>
      <dgm:spPr/>
      <dgm:t>
        <a:bodyPr/>
        <a:lstStyle/>
        <a:p>
          <a:endParaRPr lang="en-US"/>
        </a:p>
      </dgm:t>
    </dgm:pt>
    <dgm:pt modelId="{326864DB-E598-44A0-8AB2-C580F8B813BC}" type="sibTrans" cxnId="{9B077F91-982F-4287-8704-74BAD41B200B}">
      <dgm:prSet/>
      <dgm:spPr/>
      <dgm:t>
        <a:bodyPr/>
        <a:lstStyle/>
        <a:p>
          <a:endParaRPr lang="en-US"/>
        </a:p>
      </dgm:t>
    </dgm:pt>
    <dgm:pt modelId="{8F3CF4F1-94C7-44ED-B4D6-09EC6A1F63F2}" type="pres">
      <dgm:prSet presAssocID="{D58E0307-591F-43D1-B5A8-EE6541664B11}" presName="linear" presStyleCnt="0">
        <dgm:presLayoutVars>
          <dgm:animLvl val="lvl"/>
          <dgm:resizeHandles val="exact"/>
        </dgm:presLayoutVars>
      </dgm:prSet>
      <dgm:spPr/>
    </dgm:pt>
    <dgm:pt modelId="{DDDB902D-9AA3-4AC0-BFBC-D2C6662D7350}" type="pres">
      <dgm:prSet presAssocID="{AE2030AE-5D1B-4628-93BE-30DE2AAA7F4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A568769-9FCE-4AF0-B742-96FE0709A79F}" type="pres">
      <dgm:prSet presAssocID="{41DA41B3-28D1-4D07-88B6-A146657AB078}" presName="spacer" presStyleCnt="0"/>
      <dgm:spPr/>
    </dgm:pt>
    <dgm:pt modelId="{08A70E99-3C37-47C2-B729-FC9EC29F6666}" type="pres">
      <dgm:prSet presAssocID="{76C8D448-42D7-4A86-8EB5-2881F5F37E7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2A3F828-E214-42BE-98E4-B272C8E22C2E}" type="pres">
      <dgm:prSet presAssocID="{D8822A8E-8DBD-40CD-BAC2-FA6BD1B104B8}" presName="spacer" presStyleCnt="0"/>
      <dgm:spPr/>
    </dgm:pt>
    <dgm:pt modelId="{FB51ABE8-665C-40B5-9BF0-A8A8D1627CB5}" type="pres">
      <dgm:prSet presAssocID="{DDCFC36F-07A7-4A58-AABE-4D877EA02A8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43D6840-5675-4114-96E9-609F5D06A206}" type="pres">
      <dgm:prSet presAssocID="{F7AE127A-6C5D-478B-9B1D-CC2AA8A875BE}" presName="spacer" presStyleCnt="0"/>
      <dgm:spPr/>
    </dgm:pt>
    <dgm:pt modelId="{8739F6E6-7E8B-4073-BF20-65DA00F48624}" type="pres">
      <dgm:prSet presAssocID="{9D7E99BA-B4E2-4858-A3A6-8456F158FF8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4CC4B4A-AC4A-4C0B-B274-5B0423AE9935}" type="pres">
      <dgm:prSet presAssocID="{22B1F3EC-160C-457A-BCC6-C95651336CFB}" presName="spacer" presStyleCnt="0"/>
      <dgm:spPr/>
    </dgm:pt>
    <dgm:pt modelId="{5097C129-65DA-4390-95D3-DCAC8F373052}" type="pres">
      <dgm:prSet presAssocID="{F33A5BA1-B101-4490-9A75-BEAD5C7EFDD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6723A98-1710-4C40-9497-5BBEE373FE64}" type="pres">
      <dgm:prSet presAssocID="{D09E4370-3646-49E5-8313-7A03475B6BC1}" presName="spacer" presStyleCnt="0"/>
      <dgm:spPr/>
    </dgm:pt>
    <dgm:pt modelId="{BFD7EF22-95B0-43DA-9938-5ED764CCE401}" type="pres">
      <dgm:prSet presAssocID="{40533837-3B7A-4288-BB92-1691A596B32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9AC7CE1-19DE-432E-8434-C8FEEF49ECBE}" type="pres">
      <dgm:prSet presAssocID="{74141250-DCA2-44EF-BD32-699ABD9D863B}" presName="spacer" presStyleCnt="0"/>
      <dgm:spPr/>
    </dgm:pt>
    <dgm:pt modelId="{A9B28BB3-42DC-4BFA-85AF-441736B7D561}" type="pres">
      <dgm:prSet presAssocID="{F91C3BAF-8011-4514-AD75-288CC4AFF24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FB96408-9B34-4EAE-A121-EC116B19A68E}" srcId="{D58E0307-591F-43D1-B5A8-EE6541664B11}" destId="{F33A5BA1-B101-4490-9A75-BEAD5C7EFDD6}" srcOrd="4" destOrd="0" parTransId="{3A7284AE-EEE9-497B-9FD2-E252DB5DD854}" sibTransId="{D09E4370-3646-49E5-8313-7A03475B6BC1}"/>
    <dgm:cxn modelId="{BB9F2412-1BA4-43A7-A250-74671CB247FA}" type="presOf" srcId="{76C8D448-42D7-4A86-8EB5-2881F5F37E76}" destId="{08A70E99-3C37-47C2-B729-FC9EC29F6666}" srcOrd="0" destOrd="0" presId="urn:microsoft.com/office/officeart/2005/8/layout/vList2"/>
    <dgm:cxn modelId="{A02B3423-F8E9-4273-ACE0-50F53461D57C}" srcId="{D58E0307-591F-43D1-B5A8-EE6541664B11}" destId="{40533837-3B7A-4288-BB92-1691A596B321}" srcOrd="5" destOrd="0" parTransId="{7AB3C913-9F76-4197-BB3D-1DB18042A151}" sibTransId="{74141250-DCA2-44EF-BD32-699ABD9D863B}"/>
    <dgm:cxn modelId="{E80F1C2D-ED05-449C-852D-7744BA0FD093}" type="presOf" srcId="{D58E0307-591F-43D1-B5A8-EE6541664B11}" destId="{8F3CF4F1-94C7-44ED-B4D6-09EC6A1F63F2}" srcOrd="0" destOrd="0" presId="urn:microsoft.com/office/officeart/2005/8/layout/vList2"/>
    <dgm:cxn modelId="{C256B032-B185-49A7-B3AE-A7332B679EF5}" srcId="{D58E0307-591F-43D1-B5A8-EE6541664B11}" destId="{DDCFC36F-07A7-4A58-AABE-4D877EA02A8C}" srcOrd="2" destOrd="0" parTransId="{837D8230-A3EC-4427-AA56-D7B093257E46}" sibTransId="{F7AE127A-6C5D-478B-9B1D-CC2AA8A875BE}"/>
    <dgm:cxn modelId="{BF856065-0ED1-4036-805C-4FAD3770F367}" type="presOf" srcId="{F33A5BA1-B101-4490-9A75-BEAD5C7EFDD6}" destId="{5097C129-65DA-4390-95D3-DCAC8F373052}" srcOrd="0" destOrd="0" presId="urn:microsoft.com/office/officeart/2005/8/layout/vList2"/>
    <dgm:cxn modelId="{B0956853-D909-4F62-87B8-A5399B5359C7}" srcId="{D58E0307-591F-43D1-B5A8-EE6541664B11}" destId="{76C8D448-42D7-4A86-8EB5-2881F5F37E76}" srcOrd="1" destOrd="0" parTransId="{ECC39214-5E13-4916-83C7-F6550DB004D4}" sibTransId="{D8822A8E-8DBD-40CD-BAC2-FA6BD1B104B8}"/>
    <dgm:cxn modelId="{2C2A917F-E743-4B95-9849-851E775698EE}" srcId="{D58E0307-591F-43D1-B5A8-EE6541664B11}" destId="{AE2030AE-5D1B-4628-93BE-30DE2AAA7F4C}" srcOrd="0" destOrd="0" parTransId="{6860E0D7-C19B-4E95-9FBA-EDA0CCEEB012}" sibTransId="{41DA41B3-28D1-4D07-88B6-A146657AB078}"/>
    <dgm:cxn modelId="{9B077F91-982F-4287-8704-74BAD41B200B}" srcId="{D58E0307-591F-43D1-B5A8-EE6541664B11}" destId="{F91C3BAF-8011-4514-AD75-288CC4AFF24B}" srcOrd="6" destOrd="0" parTransId="{A6077C94-876E-4535-9461-8E032CE9D99C}" sibTransId="{326864DB-E598-44A0-8AB2-C580F8B813BC}"/>
    <dgm:cxn modelId="{03F40DB4-3272-4ACA-8D85-BDD205C83FDF}" type="presOf" srcId="{40533837-3B7A-4288-BB92-1691A596B321}" destId="{BFD7EF22-95B0-43DA-9938-5ED764CCE401}" srcOrd="0" destOrd="0" presId="urn:microsoft.com/office/officeart/2005/8/layout/vList2"/>
    <dgm:cxn modelId="{2F82D0BC-FC67-429A-B775-4BC8F7B58625}" type="presOf" srcId="{9D7E99BA-B4E2-4858-A3A6-8456F158FF81}" destId="{8739F6E6-7E8B-4073-BF20-65DA00F48624}" srcOrd="0" destOrd="0" presId="urn:microsoft.com/office/officeart/2005/8/layout/vList2"/>
    <dgm:cxn modelId="{21F139C1-D83A-4657-88B8-BECB5AA9CC37}" srcId="{D58E0307-591F-43D1-B5A8-EE6541664B11}" destId="{9D7E99BA-B4E2-4858-A3A6-8456F158FF81}" srcOrd="3" destOrd="0" parTransId="{96FCCD92-9AE0-4D49-A134-F158F7A82E19}" sibTransId="{22B1F3EC-160C-457A-BCC6-C95651336CFB}"/>
    <dgm:cxn modelId="{2D5F89C1-5BEC-427F-94AD-96E872A4D52F}" type="presOf" srcId="{AE2030AE-5D1B-4628-93BE-30DE2AAA7F4C}" destId="{DDDB902D-9AA3-4AC0-BFBC-D2C6662D7350}" srcOrd="0" destOrd="0" presId="urn:microsoft.com/office/officeart/2005/8/layout/vList2"/>
    <dgm:cxn modelId="{176037E9-94ED-406A-851F-07953A1819A9}" type="presOf" srcId="{F91C3BAF-8011-4514-AD75-288CC4AFF24B}" destId="{A9B28BB3-42DC-4BFA-85AF-441736B7D561}" srcOrd="0" destOrd="0" presId="urn:microsoft.com/office/officeart/2005/8/layout/vList2"/>
    <dgm:cxn modelId="{38C194F2-0F25-4A94-BB45-AA73E417FA8A}" type="presOf" srcId="{DDCFC36F-07A7-4A58-AABE-4D877EA02A8C}" destId="{FB51ABE8-665C-40B5-9BF0-A8A8D1627CB5}" srcOrd="0" destOrd="0" presId="urn:microsoft.com/office/officeart/2005/8/layout/vList2"/>
    <dgm:cxn modelId="{F9055994-AA3E-4832-B9EF-6CD7960806A7}" type="presParOf" srcId="{8F3CF4F1-94C7-44ED-B4D6-09EC6A1F63F2}" destId="{DDDB902D-9AA3-4AC0-BFBC-D2C6662D7350}" srcOrd="0" destOrd="0" presId="urn:microsoft.com/office/officeart/2005/8/layout/vList2"/>
    <dgm:cxn modelId="{EC8491BA-3336-44B8-802E-7A6E12457424}" type="presParOf" srcId="{8F3CF4F1-94C7-44ED-B4D6-09EC6A1F63F2}" destId="{1A568769-9FCE-4AF0-B742-96FE0709A79F}" srcOrd="1" destOrd="0" presId="urn:microsoft.com/office/officeart/2005/8/layout/vList2"/>
    <dgm:cxn modelId="{F4D5BAE2-1CDA-4CA5-8CAA-B058F389B6CD}" type="presParOf" srcId="{8F3CF4F1-94C7-44ED-B4D6-09EC6A1F63F2}" destId="{08A70E99-3C37-47C2-B729-FC9EC29F6666}" srcOrd="2" destOrd="0" presId="urn:microsoft.com/office/officeart/2005/8/layout/vList2"/>
    <dgm:cxn modelId="{29F7BC49-0668-4FCE-8274-DFAEFD8051E3}" type="presParOf" srcId="{8F3CF4F1-94C7-44ED-B4D6-09EC6A1F63F2}" destId="{D2A3F828-E214-42BE-98E4-B272C8E22C2E}" srcOrd="3" destOrd="0" presId="urn:microsoft.com/office/officeart/2005/8/layout/vList2"/>
    <dgm:cxn modelId="{E12CCC39-3FC2-4391-9E8C-9E61AE56C071}" type="presParOf" srcId="{8F3CF4F1-94C7-44ED-B4D6-09EC6A1F63F2}" destId="{FB51ABE8-665C-40B5-9BF0-A8A8D1627CB5}" srcOrd="4" destOrd="0" presId="urn:microsoft.com/office/officeart/2005/8/layout/vList2"/>
    <dgm:cxn modelId="{3215B65D-D20F-4D5F-BCC2-4FE74B70C807}" type="presParOf" srcId="{8F3CF4F1-94C7-44ED-B4D6-09EC6A1F63F2}" destId="{343D6840-5675-4114-96E9-609F5D06A206}" srcOrd="5" destOrd="0" presId="urn:microsoft.com/office/officeart/2005/8/layout/vList2"/>
    <dgm:cxn modelId="{1DA323CA-8CD1-4EC4-BD2A-C7E5A9790087}" type="presParOf" srcId="{8F3CF4F1-94C7-44ED-B4D6-09EC6A1F63F2}" destId="{8739F6E6-7E8B-4073-BF20-65DA00F48624}" srcOrd="6" destOrd="0" presId="urn:microsoft.com/office/officeart/2005/8/layout/vList2"/>
    <dgm:cxn modelId="{A06201FC-3937-474D-97BF-F490BE35F36F}" type="presParOf" srcId="{8F3CF4F1-94C7-44ED-B4D6-09EC6A1F63F2}" destId="{44CC4B4A-AC4A-4C0B-B274-5B0423AE9935}" srcOrd="7" destOrd="0" presId="urn:microsoft.com/office/officeart/2005/8/layout/vList2"/>
    <dgm:cxn modelId="{FD9CEF50-A95B-48A0-852D-1CA985D29DB0}" type="presParOf" srcId="{8F3CF4F1-94C7-44ED-B4D6-09EC6A1F63F2}" destId="{5097C129-65DA-4390-95D3-DCAC8F373052}" srcOrd="8" destOrd="0" presId="urn:microsoft.com/office/officeart/2005/8/layout/vList2"/>
    <dgm:cxn modelId="{DEF8C658-3216-4495-80FF-727709DDCC58}" type="presParOf" srcId="{8F3CF4F1-94C7-44ED-B4D6-09EC6A1F63F2}" destId="{66723A98-1710-4C40-9497-5BBEE373FE64}" srcOrd="9" destOrd="0" presId="urn:microsoft.com/office/officeart/2005/8/layout/vList2"/>
    <dgm:cxn modelId="{B71DB57B-FDD9-4F32-932D-13E50917A147}" type="presParOf" srcId="{8F3CF4F1-94C7-44ED-B4D6-09EC6A1F63F2}" destId="{BFD7EF22-95B0-43DA-9938-5ED764CCE401}" srcOrd="10" destOrd="0" presId="urn:microsoft.com/office/officeart/2005/8/layout/vList2"/>
    <dgm:cxn modelId="{6E77DBD5-C8B3-483A-BCBE-0E8D9FA47B40}" type="presParOf" srcId="{8F3CF4F1-94C7-44ED-B4D6-09EC6A1F63F2}" destId="{89AC7CE1-19DE-432E-8434-C8FEEF49ECBE}" srcOrd="11" destOrd="0" presId="urn:microsoft.com/office/officeart/2005/8/layout/vList2"/>
    <dgm:cxn modelId="{9306D9C5-35CC-49A2-84A1-76C541EAB7A3}" type="presParOf" srcId="{8F3CF4F1-94C7-44ED-B4D6-09EC6A1F63F2}" destId="{A9B28BB3-42DC-4BFA-85AF-441736B7D56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B902D-9AA3-4AC0-BFBC-D2C6662D7350}">
      <dsp:nvSpPr>
        <dsp:cNvPr id="0" name=""/>
        <dsp:cNvSpPr/>
      </dsp:nvSpPr>
      <dsp:spPr>
        <a:xfrm>
          <a:off x="0" y="54860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Laser Shearography</a:t>
          </a:r>
        </a:p>
      </dsp:txBody>
      <dsp:txXfrm>
        <a:off x="25130" y="79990"/>
        <a:ext cx="7187829" cy="464540"/>
      </dsp:txXfrm>
    </dsp:sp>
    <dsp:sp modelId="{08A70E99-3C37-47C2-B729-FC9EC29F6666}">
      <dsp:nvSpPr>
        <dsp:cNvPr id="0" name=""/>
        <dsp:cNvSpPr/>
      </dsp:nvSpPr>
      <dsp:spPr>
        <a:xfrm>
          <a:off x="0" y="633020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Digital Image Correlation</a:t>
          </a:r>
        </a:p>
      </dsp:txBody>
      <dsp:txXfrm>
        <a:off x="25130" y="658150"/>
        <a:ext cx="7187829" cy="464540"/>
      </dsp:txXfrm>
    </dsp:sp>
    <dsp:sp modelId="{FB51ABE8-665C-40B5-9BF0-A8A8D1627CB5}">
      <dsp:nvSpPr>
        <dsp:cNvPr id="0" name=""/>
        <dsp:cNvSpPr/>
      </dsp:nvSpPr>
      <dsp:spPr>
        <a:xfrm>
          <a:off x="0" y="1211181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Eddy Current Testing</a:t>
          </a:r>
        </a:p>
      </dsp:txBody>
      <dsp:txXfrm>
        <a:off x="25130" y="1236311"/>
        <a:ext cx="7187829" cy="464540"/>
      </dsp:txXfrm>
    </dsp:sp>
    <dsp:sp modelId="{8739F6E6-7E8B-4073-BF20-65DA00F48624}">
      <dsp:nvSpPr>
        <dsp:cNvPr id="0" name=""/>
        <dsp:cNvSpPr/>
      </dsp:nvSpPr>
      <dsp:spPr>
        <a:xfrm>
          <a:off x="0" y="1789341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Phased Array Ultrasonic Testing</a:t>
          </a:r>
        </a:p>
      </dsp:txBody>
      <dsp:txXfrm>
        <a:off x="25130" y="1814471"/>
        <a:ext cx="7187829" cy="464540"/>
      </dsp:txXfrm>
    </dsp:sp>
    <dsp:sp modelId="{5097C129-65DA-4390-95D3-DCAC8F373052}">
      <dsp:nvSpPr>
        <dsp:cNvPr id="0" name=""/>
        <dsp:cNvSpPr/>
      </dsp:nvSpPr>
      <dsp:spPr>
        <a:xfrm>
          <a:off x="0" y="2367501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Long Range Ultrasonic Testing</a:t>
          </a:r>
        </a:p>
      </dsp:txBody>
      <dsp:txXfrm>
        <a:off x="25130" y="2392631"/>
        <a:ext cx="7187829" cy="464540"/>
      </dsp:txXfrm>
    </dsp:sp>
    <dsp:sp modelId="{BFD7EF22-95B0-43DA-9938-5ED764CCE401}">
      <dsp:nvSpPr>
        <dsp:cNvPr id="0" name=""/>
        <dsp:cNvSpPr/>
      </dsp:nvSpPr>
      <dsp:spPr>
        <a:xfrm>
          <a:off x="0" y="2945661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Betatron (7.5&amp;10 MeV)</a:t>
          </a:r>
        </a:p>
      </dsp:txBody>
      <dsp:txXfrm>
        <a:off x="25130" y="2970791"/>
        <a:ext cx="7187829" cy="464540"/>
      </dsp:txXfrm>
    </dsp:sp>
    <dsp:sp modelId="{A9B28BB3-42DC-4BFA-85AF-441736B7D561}">
      <dsp:nvSpPr>
        <dsp:cNvPr id="0" name=""/>
        <dsp:cNvSpPr/>
      </dsp:nvSpPr>
      <dsp:spPr>
        <a:xfrm>
          <a:off x="0" y="3523821"/>
          <a:ext cx="7238089" cy="514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LINAC(9MeV)</a:t>
          </a:r>
        </a:p>
      </dsp:txBody>
      <dsp:txXfrm>
        <a:off x="25130" y="3548951"/>
        <a:ext cx="7187829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BF5CF-4DF9-4A51-AC22-40A1E99F456E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1264-7AD6-4820-ADD5-EF6180D3A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5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8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4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8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4395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59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4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6000"/>
            <a:ext cx="9022237" cy="324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A50B-3E61-4DDE-B9F4-50BD3EA5B88E}" type="datetime1">
              <a:rPr lang="en-US" smtClean="0"/>
              <a:t>1/2/2018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2016. Dantec Dynamics. All rights reserved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A56B-B949-4D34-A399-02A1BF3A4BDD}" type="slidenum">
              <a:rPr lang="da-DK" smtClean="0"/>
              <a:t>‹#›</a:t>
            </a:fld>
            <a:endParaRPr lang="da-DK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0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8408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C194BDE3-5B94-4E3D-A8D9-656FE43B1F50}" type="datetime1">
              <a:rPr lang="en-US" smtClean="0"/>
              <a:t>1/2/2018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/>
              <a:t>Copyright © 2016. Dantec Dynamics. All rights reserved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0F5FA56B-B949-4D34-A399-02A1BF3A4BD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96000"/>
            <a:ext cx="9000000" cy="324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838800" y="216000"/>
            <a:ext cx="8989012" cy="162000"/>
          </a:xfrm>
        </p:spPr>
        <p:txBody>
          <a:bodyPr lIns="1080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436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3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1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9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1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FF22-AB65-43C6-9213-3704E044502D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2D90D4-4B79-4537-8CD6-909FAA216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F534-D3A5-4888-8546-3D35291E1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 b="1" i="1" u="sng"/>
              <a:t>Super Quality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E2B0A-9118-4429-9AF1-A216DCC6F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i="1"/>
              <a:t>(A Successful NDT Pacesetter)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493C2-378C-4EA5-8F88-7AEE609DC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56" y="300101"/>
            <a:ext cx="1940473" cy="10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5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3" descr="D:\Granty\Oparzeniówka\1.pn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1094015" y="3552488"/>
            <a:ext cx="4566739" cy="2488873"/>
          </a:xfrm>
          <a:prstGeom prst="rect">
            <a:avLst/>
          </a:prstGeom>
          <a:noFill/>
        </p:spPr>
      </p:pic>
      <p:pic>
        <p:nvPicPr>
          <p:cNvPr id="7" name="Picture 2" descr="D:\Granty\Oparzeniówka\2.pn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1082761" y="835015"/>
            <a:ext cx="4587784" cy="248887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409" y="1722427"/>
            <a:ext cx="3179593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800" dirty="0">
                <a:solidFill>
                  <a:schemeClr val="accent1"/>
                </a:solidFill>
              </a:rPr>
              <a:t>Post-burn scars and scar contractures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D319E-3005-471D-BA34-A3A7F433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282" y="246700"/>
            <a:ext cx="20850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2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1764"/>
            <a:ext cx="9274002" cy="1202143"/>
          </a:xfrm>
        </p:spPr>
        <p:txBody>
          <a:bodyPr/>
          <a:lstStyle/>
          <a:p>
            <a:r>
              <a:rPr lang="pl-PL" dirty="0" err="1"/>
              <a:t>Yearly</a:t>
            </a:r>
            <a:r>
              <a:rPr lang="pl-PL" dirty="0"/>
              <a:t> in USA </a:t>
            </a:r>
            <a:r>
              <a:rPr lang="pl-PL" dirty="0" err="1"/>
              <a:t>about</a:t>
            </a:r>
            <a:r>
              <a:rPr lang="pl-PL" dirty="0"/>
              <a:t> 100,000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</a:t>
            </a:r>
            <a:r>
              <a:rPr lang="pl-PL" dirty="0" err="1"/>
              <a:t>replacements</a:t>
            </a:r>
            <a:r>
              <a:rPr lang="pl-PL" dirty="0"/>
              <a:t>. </a:t>
            </a:r>
            <a:r>
              <a:rPr lang="pl-PL" sz="1400" dirty="0"/>
              <a:t>(</a:t>
            </a:r>
            <a:r>
              <a:rPr lang="en-US" sz="1400" dirty="0" err="1"/>
              <a:t>Vesely</a:t>
            </a:r>
            <a:r>
              <a:rPr lang="en-US" sz="1400" dirty="0"/>
              <a:t>, I. Heart Valve Tissue Engineering. Circulation Research (97):743-755. 2005</a:t>
            </a:r>
            <a:r>
              <a:rPr lang="pl-PL" sz="1400" dirty="0"/>
              <a:t>)</a:t>
            </a:r>
            <a:endParaRPr lang="de-DE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35551"/>
            <a:ext cx="9274002" cy="1038714"/>
          </a:xfrm>
        </p:spPr>
        <p:txBody>
          <a:bodyPr>
            <a:normAutofit/>
          </a:bodyPr>
          <a:lstStyle/>
          <a:p>
            <a:pPr algn="ctr"/>
            <a:r>
              <a:rPr lang="pl-PL" b="1" i="1" u="sng" dirty="0" err="1"/>
              <a:t>Microspecimen</a:t>
            </a:r>
            <a:r>
              <a:rPr lang="pl-PL" b="1" i="1" u="sng" dirty="0"/>
              <a:t> </a:t>
            </a:r>
            <a:r>
              <a:rPr lang="pl-PL" b="1" i="1" u="sng" dirty="0" err="1"/>
              <a:t>examples</a:t>
            </a:r>
            <a:r>
              <a:rPr lang="pl-PL" b="1" i="1" u="sng" dirty="0"/>
              <a:t> – </a:t>
            </a:r>
            <a:r>
              <a:rPr lang="pl-PL" b="1" i="1" u="sng" dirty="0" err="1"/>
              <a:t>heart</a:t>
            </a:r>
            <a:r>
              <a:rPr lang="pl-PL" b="1" i="1" u="sng" dirty="0"/>
              <a:t> </a:t>
            </a:r>
            <a:r>
              <a:rPr lang="pl-PL" b="1" i="1" u="sng" dirty="0" err="1"/>
              <a:t>valves</a:t>
            </a:r>
            <a:endParaRPr lang="de-DE" b="1" i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97" y="1898367"/>
            <a:ext cx="4729163" cy="3169635"/>
          </a:xfrm>
          <a:prstGeom prst="rect">
            <a:avLst/>
          </a:prstGeom>
        </p:spPr>
      </p:pic>
      <p:pic>
        <p:nvPicPr>
          <p:cNvPr id="1026" name="Obraz 5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80" y="1898367"/>
            <a:ext cx="3594316" cy="370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07B18-0A1D-478C-82A6-4AFC4F14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712" y="235551"/>
            <a:ext cx="20850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7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3243" y="1029390"/>
            <a:ext cx="9377194" cy="582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550" tIns="41275" rIns="82550" bIns="41275"/>
          <a:lstStyle>
            <a:lvl1pPr marL="252413" indent="-252413" defTabSz="809625">
              <a:lnSpc>
                <a:spcPct val="89000"/>
              </a:lnSpc>
              <a:spcBef>
                <a:spcPct val="44000"/>
              </a:spcBef>
              <a:spcAft>
                <a:spcPct val="5000"/>
              </a:spcAft>
              <a:buClr>
                <a:srgbClr val="4D5B85"/>
              </a:buClr>
              <a:buSzPct val="14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4688" indent="-168275" defTabSz="809625">
              <a:lnSpc>
                <a:spcPct val="89000"/>
              </a:lnSpc>
              <a:spcBef>
                <a:spcPct val="44000"/>
              </a:spcBef>
              <a:spcAft>
                <a:spcPct val="5000"/>
              </a:spcAft>
              <a:buSzPct val="100000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28688" indent="84138" defTabSz="809625">
              <a:spcBef>
                <a:spcPct val="20000"/>
              </a:spcBef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indent="-758825" defTabSz="809625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217988" indent="169863" defTabSz="809625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675188" indent="169863" defTabSz="8096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132388" indent="169863" defTabSz="8096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589588" indent="169863" defTabSz="8096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046788" indent="169863" defTabSz="8096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3D deformation and strain analysis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Full-field - Non-contact 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Robust and flexible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Results easy to extract: Contour, </a:t>
            </a:r>
            <a:r>
              <a:rPr lang="en-US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Displac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ments</a:t>
            </a: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, Various Strains Tensors, ASCII, STL data,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Scilab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, ANSYS, FEM, HDF5,</a:t>
            </a: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Animations, Plots, etc. 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Almost on </a:t>
            </a:r>
            <a:r>
              <a:rPr lang="en-US" altLang="de-DE" sz="2400" u="sng" dirty="0">
                <a:solidFill>
                  <a:srgbClr val="000000"/>
                </a:solidFill>
                <a:cs typeface="Arial" panose="020B0604020202020204" pitchFamily="34" charset="0"/>
              </a:rPr>
              <a:t>any material</a:t>
            </a:r>
            <a:r>
              <a:rPr lang="pl-PL" altLang="de-DE" sz="2400" u="sng" dirty="0">
                <a:solidFill>
                  <a:srgbClr val="000000"/>
                </a:solidFill>
                <a:cs typeface="Arial" panose="020B0604020202020204" pitchFamily="34" charset="0"/>
              </a:rPr>
              <a:t> !</a:t>
            </a:r>
            <a:endParaRPr lang="en-US" altLang="de-DE" sz="2400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High-speed, low-speed,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time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lapse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cycle tests, temp. test, fracture mechanics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Real-time correlation</a:t>
            </a:r>
            <a:endParaRPr lang="pl-PL" altLang="de-DE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360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Degrees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- for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round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specimens</a:t>
            </a:r>
            <a:endParaRPr lang="pl-PL" altLang="de-DE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Young </a:t>
            </a:r>
            <a:r>
              <a:rPr lang="pl-PL" altLang="de-DE" sz="2400" dirty="0" err="1">
                <a:solidFill>
                  <a:srgbClr val="000000"/>
                </a:solidFill>
                <a:cs typeface="Arial" panose="020B0604020202020204" pitchFamily="34" charset="0"/>
              </a:rPr>
              <a:t>Modulus</a:t>
            </a:r>
            <a:r>
              <a:rPr lang="pl-PL" altLang="de-DE" sz="2400" dirty="0">
                <a:solidFill>
                  <a:srgbClr val="000000"/>
                </a:solidFill>
                <a:cs typeface="Arial" panose="020B0604020202020204" pitchFamily="34" charset="0"/>
              </a:rPr>
              <a:t>, Poisson Ratio, CTE…..</a:t>
            </a:r>
            <a:endParaRPr lang="en-US" altLang="de-DE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buFontTx/>
              <a:buNone/>
            </a:pPr>
            <a:endParaRPr lang="en-US" altLang="de-DE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602" y="5053736"/>
            <a:ext cx="2032847" cy="1082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653" y="622695"/>
            <a:ext cx="4325830" cy="16945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AF5F33-3599-45E9-ADCE-51B47F76E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334" y="216000"/>
            <a:ext cx="8989012" cy="813390"/>
          </a:xfrm>
        </p:spPr>
        <p:txBody>
          <a:bodyPr/>
          <a:lstStyle/>
          <a:p>
            <a:pPr algn="ctr"/>
            <a:r>
              <a:rPr lang="en-US" sz="4400" i="1" u="sng" dirty="0"/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2FE8C-3B77-4607-9E7C-529C732F7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83" y="80889"/>
            <a:ext cx="20850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7AD-BF5D-4F7B-B62B-BB8BB16B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/>
              <a:t>Overview of the company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9ADC-8D34-4EAD-BF17-7C8A4903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Company established since 1986</a:t>
            </a:r>
          </a:p>
          <a:p>
            <a:r>
              <a:rPr lang="en-US" dirty="0"/>
              <a:t>We serve 7 places in INDIA,3 places in ASIAN Countries &amp; 2 in MIDDLE EAST</a:t>
            </a:r>
          </a:p>
          <a:p>
            <a:r>
              <a:rPr lang="en-US" dirty="0"/>
              <a:t>Being a company dedicated to NDT we at SQS offer all scopes of testing components.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798DA-FBF1-47A6-B4C4-72EFE6B1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646" y="263955"/>
            <a:ext cx="1955451" cy="110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4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12A8EE-1FAF-48CE-A750-90A3D136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i="1" u="sng"/>
              <a:t>Advance NDT Division Overview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236749"/>
              </p:ext>
            </p:extLst>
          </p:nvPr>
        </p:nvGraphicFramePr>
        <p:xfrm>
          <a:off x="1286933" y="1948543"/>
          <a:ext cx="7238089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9D75A7-7644-40C6-959E-AA541079A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542" y="154793"/>
            <a:ext cx="2213050" cy="12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DAF6A1-7421-49CA-BFAF-C2018FFE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17" y="2768600"/>
            <a:ext cx="8596668" cy="1320800"/>
          </a:xfrm>
        </p:spPr>
        <p:txBody>
          <a:bodyPr/>
          <a:lstStyle/>
          <a:p>
            <a:r>
              <a:rPr lang="en-US" b="1" i="1" u="sng" dirty="0"/>
              <a:t>Overview of Digital Image Correlation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404DD-73AA-494B-9F7B-FF76CE5A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734" y="178462"/>
            <a:ext cx="2336565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0B47-1A09-40DB-AD15-81A95ADA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u="sng" dirty="0"/>
              <a:t>Digital Image Correlation(DIC)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413D6-3492-48A8-BE88-033AAB8A2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362764"/>
            <a:ext cx="4185623" cy="576262"/>
          </a:xfrm>
        </p:spPr>
        <p:txBody>
          <a:bodyPr/>
          <a:lstStyle/>
          <a:p>
            <a:pPr algn="ctr"/>
            <a:r>
              <a:rPr lang="en-US" b="1" i="1" u="sng" dirty="0">
                <a:solidFill>
                  <a:srgbClr val="92D050"/>
                </a:solidFill>
              </a:rPr>
              <a:t>POSSIBILITIES OF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6338-149E-4B55-AE15-C3320BC1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981891"/>
            <a:ext cx="4185623" cy="40594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GB" altLang="de-DE" sz="2400" dirty="0"/>
              <a:t>Fracture Mechanics </a:t>
            </a:r>
          </a:p>
          <a:p>
            <a:r>
              <a:rPr lang="pl-PL" altLang="de-DE" sz="2400" dirty="0"/>
              <a:t>Real Time Correlation</a:t>
            </a:r>
            <a:endParaRPr lang="en-US" altLang="de-DE" sz="2400" dirty="0"/>
          </a:p>
          <a:p>
            <a:r>
              <a:rPr lang="en-US" sz="2400" dirty="0"/>
              <a:t>DIC for bridge inspection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Post-burn scars and scar contractures</a:t>
            </a:r>
          </a:p>
          <a:p>
            <a:r>
              <a:rPr lang="pl-PL" sz="2400" dirty="0"/>
              <a:t>Microspecimen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C288D-2A60-4D88-8660-90F916BB9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405629"/>
            <a:ext cx="4185618" cy="576262"/>
          </a:xfrm>
        </p:spPr>
        <p:txBody>
          <a:bodyPr/>
          <a:lstStyle/>
          <a:p>
            <a:pPr algn="ctr"/>
            <a:r>
              <a:rPr lang="en-US" b="1" i="1" u="sng" dirty="0">
                <a:solidFill>
                  <a:srgbClr val="92D050"/>
                </a:solidFill>
              </a:rPr>
              <a:t>DETECTABLE DEFECTS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5E075-FD81-4C35-A1AA-72E3F3E41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1981891"/>
            <a:ext cx="4185617" cy="40594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 Wrinkles </a:t>
            </a:r>
          </a:p>
          <a:p>
            <a:r>
              <a:rPr lang="en-US" dirty="0"/>
              <a:t>Disbonds </a:t>
            </a:r>
          </a:p>
          <a:p>
            <a:r>
              <a:rPr lang="en-US" dirty="0"/>
              <a:t>Delamination </a:t>
            </a:r>
          </a:p>
          <a:p>
            <a:r>
              <a:rPr lang="en-US" dirty="0"/>
              <a:t>Cracks </a:t>
            </a:r>
          </a:p>
          <a:p>
            <a:r>
              <a:rPr lang="en-US" dirty="0"/>
              <a:t>Crushed core </a:t>
            </a:r>
          </a:p>
          <a:p>
            <a:r>
              <a:rPr lang="en-US" dirty="0"/>
              <a:t>Kissing bonds </a:t>
            </a:r>
          </a:p>
          <a:p>
            <a:r>
              <a:rPr lang="en-US" dirty="0"/>
              <a:t>Fluid ingress </a:t>
            </a:r>
          </a:p>
          <a:p>
            <a:r>
              <a:rPr lang="en-US" dirty="0"/>
              <a:t>Cracked cores </a:t>
            </a:r>
          </a:p>
          <a:p>
            <a:r>
              <a:rPr lang="en-US" dirty="0"/>
              <a:t>Porosity  </a:t>
            </a:r>
          </a:p>
          <a:p>
            <a:r>
              <a:rPr lang="en-US" dirty="0"/>
              <a:t>Voids </a:t>
            </a:r>
          </a:p>
          <a:p>
            <a:r>
              <a:rPr lang="en-US" dirty="0"/>
              <a:t>Foreign objects </a:t>
            </a:r>
          </a:p>
          <a:p>
            <a:r>
              <a:rPr lang="en-US" dirty="0"/>
              <a:t>Impact damage (BVID’s)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618AE-4030-4F4E-A93D-E13E753E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582" y="220905"/>
            <a:ext cx="1855905" cy="10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490" y="3002452"/>
            <a:ext cx="2447925" cy="4333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342900" indent="-342900">
              <a:buNone/>
            </a:pPr>
            <a:r>
              <a:rPr lang="en-US" altLang="de-DE"/>
              <a:t>Live image series</a:t>
            </a:r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842914" y="1386377"/>
            <a:ext cx="1905000" cy="3792537"/>
            <a:chOff x="354" y="1005"/>
            <a:chExt cx="1200" cy="2389"/>
          </a:xfrm>
        </p:grpSpPr>
        <p:pic>
          <p:nvPicPr>
            <p:cNvPr id="65552" name="Picture 5" descr="crack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" y="1005"/>
              <a:ext cx="1200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3" name="Picture 6" descr="strain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" y="2432"/>
              <a:ext cx="1186" cy="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1" name="Group 7"/>
          <p:cNvGrpSpPr>
            <a:grpSpLocks/>
          </p:cNvGrpSpPr>
          <p:nvPr/>
        </p:nvGrpSpPr>
        <p:grpSpPr bwMode="auto">
          <a:xfrm>
            <a:off x="2881264" y="1386377"/>
            <a:ext cx="1906588" cy="3800475"/>
            <a:chOff x="1638" y="1005"/>
            <a:chExt cx="1201" cy="2394"/>
          </a:xfrm>
        </p:grpSpPr>
        <p:pic>
          <p:nvPicPr>
            <p:cNvPr id="65550" name="Picture 8" descr="crack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1005"/>
              <a:ext cx="120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1" name="Picture 9" descr="strai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2432"/>
              <a:ext cx="1191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2" name="Group 10"/>
          <p:cNvGrpSpPr>
            <a:grpSpLocks/>
          </p:cNvGrpSpPr>
          <p:nvPr/>
        </p:nvGrpSpPr>
        <p:grpSpPr bwMode="auto">
          <a:xfrm>
            <a:off x="4921203" y="1386377"/>
            <a:ext cx="1906587" cy="3800475"/>
            <a:chOff x="2923" y="1005"/>
            <a:chExt cx="1201" cy="2394"/>
          </a:xfrm>
        </p:grpSpPr>
        <p:pic>
          <p:nvPicPr>
            <p:cNvPr id="65548" name="Picture 11" descr="crack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" y="1005"/>
              <a:ext cx="120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9" name="Picture 12" descr="strain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" y="2432"/>
              <a:ext cx="1191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6959553" y="1386377"/>
            <a:ext cx="1906587" cy="3800475"/>
            <a:chOff x="4207" y="1005"/>
            <a:chExt cx="1201" cy="2394"/>
          </a:xfrm>
        </p:grpSpPr>
        <p:pic>
          <p:nvPicPr>
            <p:cNvPr id="65546" name="Picture 14" descr="crack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" y="1005"/>
              <a:ext cx="120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7" name="Picture 15" descr="strain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" y="2432"/>
              <a:ext cx="1191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4" name="Rectangle 16"/>
          <p:cNvSpPr>
            <a:spLocks noChangeArrowheads="1"/>
          </p:cNvSpPr>
          <p:nvPr/>
        </p:nvSpPr>
        <p:spPr bwMode="auto">
          <a:xfrm>
            <a:off x="725439" y="5301152"/>
            <a:ext cx="4097338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550" tIns="41275" rIns="82550" bIns="41275"/>
          <a:lstStyle>
            <a:lvl1pPr marL="342900" indent="-342900">
              <a:lnSpc>
                <a:spcPct val="89000"/>
              </a:lnSpc>
              <a:spcBef>
                <a:spcPct val="44000"/>
              </a:spcBef>
              <a:spcAft>
                <a:spcPct val="5000"/>
              </a:spcAft>
              <a:buClr>
                <a:srgbClr val="4D5B85"/>
              </a:buClr>
              <a:buSzPct val="14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9000"/>
              </a:lnSpc>
              <a:spcBef>
                <a:spcPct val="44000"/>
              </a:spcBef>
              <a:spcAft>
                <a:spcPct val="5000"/>
              </a:spcAft>
              <a:buSzPct val="100000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de-DE"/>
              <a:t>Development of principal strain</a:t>
            </a:r>
          </a:p>
        </p:txBody>
      </p:sp>
      <p:sp>
        <p:nvSpPr>
          <p:cNvPr id="65545" name="Rectangle 17"/>
          <p:cNvSpPr>
            <a:spLocks noChangeArrowheads="1"/>
          </p:cNvSpPr>
          <p:nvPr/>
        </p:nvSpPr>
        <p:spPr bwMode="auto">
          <a:xfrm>
            <a:off x="5219652" y="5517845"/>
            <a:ext cx="3646488" cy="5810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b="1" dirty="0"/>
              <a:t>(Courtesy of University of the Federal Army, Munich, Prof. Rapp)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30162"/>
            <a:ext cx="9340948" cy="1130300"/>
          </a:xfrm>
        </p:spPr>
        <p:txBody>
          <a:bodyPr>
            <a:normAutofit/>
          </a:bodyPr>
          <a:lstStyle/>
          <a:p>
            <a:pPr algn="ctr"/>
            <a:r>
              <a:rPr lang="en-GB" altLang="de-DE" sz="4000" b="1" i="1" u="sng" dirty="0"/>
              <a:t>Application in Fracture Mechanics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A906F5-DEA3-4C12-8CFB-5E7555A8D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3496" y="147493"/>
            <a:ext cx="2322871" cy="13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" y="-71438"/>
            <a:ext cx="9326879" cy="1130301"/>
          </a:xfrm>
        </p:spPr>
        <p:txBody>
          <a:bodyPr>
            <a:normAutofit/>
          </a:bodyPr>
          <a:lstStyle/>
          <a:p>
            <a:pPr algn="ctr"/>
            <a:r>
              <a:rPr lang="pl-PL" altLang="de-DE" sz="5400" b="1" i="1" u="sng" dirty="0"/>
              <a:t>Real Time Correlation</a:t>
            </a:r>
            <a:endParaRPr lang="de-DE" altLang="de-DE" sz="5400" b="1" i="1" u="sng" dirty="0"/>
          </a:p>
        </p:txBody>
      </p:sp>
      <p:pic>
        <p:nvPicPr>
          <p:cNvPr id="2" name="Dantec Dynamics_DIC_Q-400_Display of Real Time applic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1" end="281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113" y="1128519"/>
            <a:ext cx="7694054" cy="4600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931C8-22ED-473C-8B04-88EF7B15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919" y="211015"/>
            <a:ext cx="2030110" cy="11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FAEA66-80B9-43AD-9B1F-97483CB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25" y="8909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u="sng" dirty="0"/>
              <a:t>DIC for bridge inspection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87E26BD6-CA2D-46C9-B9B6-1B9323D8C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8770" y="1828801"/>
            <a:ext cx="4557932" cy="4212562"/>
          </a:xfrm>
        </p:spPr>
        <p:txBody>
          <a:bodyPr/>
          <a:lstStyle/>
          <a:p>
            <a:r>
              <a:rPr lang="en-US" dirty="0"/>
              <a:t>                           </a:t>
            </a:r>
          </a:p>
          <a:p>
            <a:endParaRPr lang="en-US" dirty="0"/>
          </a:p>
          <a:p>
            <a:r>
              <a:rPr lang="en-US" dirty="0"/>
              <a:t>                     </a:t>
            </a:r>
            <a:r>
              <a:rPr lang="en-US" sz="2400" b="1" i="1" dirty="0"/>
              <a:t>DIC CAMERA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</a:t>
            </a:r>
            <a:r>
              <a:rPr lang="en-US" sz="2800" i="1" dirty="0"/>
              <a:t>TARGET</a:t>
            </a: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414540B8-E372-4F6F-A53E-F60D42611E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2363" y="1828801"/>
            <a:ext cx="5655211" cy="421256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F07261-B2E1-47D7-9C97-0868B4CB9AB1}"/>
              </a:ext>
            </a:extLst>
          </p:cNvPr>
          <p:cNvCxnSpPr/>
          <p:nvPr/>
        </p:nvCxnSpPr>
        <p:spPr>
          <a:xfrm>
            <a:off x="5247249" y="2729132"/>
            <a:ext cx="2532185" cy="98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5C4814-55E2-43C5-80A2-43506B5E6194}"/>
              </a:ext>
            </a:extLst>
          </p:cNvPr>
          <p:cNvCxnSpPr/>
          <p:nvPr/>
        </p:nvCxnSpPr>
        <p:spPr>
          <a:xfrm>
            <a:off x="3137095" y="2827606"/>
            <a:ext cx="4485508" cy="1202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620E50B-0037-4C8B-9B20-8DA21F6D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492" y="288252"/>
            <a:ext cx="1631928" cy="9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61D4-0B8C-4AED-A83D-1F02FDF5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i="1" u="sng" dirty="0"/>
              <a:t>SPECKLE PATTERN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5E95D6-72BF-493B-9EBB-00847B8691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1589649"/>
            <a:ext cx="6146556" cy="419963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E3B36-3381-40D9-B1AF-2D1E52342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1378635"/>
            <a:ext cx="4185617" cy="46627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</a:t>
            </a:r>
          </a:p>
          <a:p>
            <a:r>
              <a:rPr lang="en-US" dirty="0"/>
              <a:t>                           SPECKLE PATTERN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DIC CAMERAS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3EA718-8327-4151-8F23-3FE2A7F128FB}"/>
              </a:ext>
            </a:extLst>
          </p:cNvPr>
          <p:cNvCxnSpPr>
            <a:cxnSpLocks/>
          </p:cNvCxnSpPr>
          <p:nvPr/>
        </p:nvCxnSpPr>
        <p:spPr>
          <a:xfrm>
            <a:off x="4121834" y="2405575"/>
            <a:ext cx="3151163" cy="745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5A75A9-BE52-4BA7-8F4D-8A868279EBE4}"/>
              </a:ext>
            </a:extLst>
          </p:cNvPr>
          <p:cNvCxnSpPr/>
          <p:nvPr/>
        </p:nvCxnSpPr>
        <p:spPr>
          <a:xfrm>
            <a:off x="5795889" y="4248443"/>
            <a:ext cx="1153551" cy="1266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A85B3C-AAC6-41C3-8F37-7B8CE7B8650D}"/>
              </a:ext>
            </a:extLst>
          </p:cNvPr>
          <p:cNvCxnSpPr/>
          <p:nvPr/>
        </p:nvCxnSpPr>
        <p:spPr>
          <a:xfrm>
            <a:off x="2532185" y="3706838"/>
            <a:ext cx="4431323" cy="682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D17A86-B51F-403A-BF71-F8FD08AC9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126" y="201637"/>
            <a:ext cx="2082172" cy="11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073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301</Words>
  <Application>Microsoft Office PowerPoint</Application>
  <PresentationFormat>Widescreen</PresentationFormat>
  <Paragraphs>71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Super Quality Services</vt:lpstr>
      <vt:lpstr>Overview of the company</vt:lpstr>
      <vt:lpstr>Advance NDT Division Overview</vt:lpstr>
      <vt:lpstr>Overview of Digital Image Correlation </vt:lpstr>
      <vt:lpstr>Digital Image Correlation(DIC) </vt:lpstr>
      <vt:lpstr>Application in Fracture Mechanics</vt:lpstr>
      <vt:lpstr>Real Time Correlation</vt:lpstr>
      <vt:lpstr>DIC for bridge inspection</vt:lpstr>
      <vt:lpstr>SPECKLE PATTERN</vt:lpstr>
      <vt:lpstr>Post-burn scars and scar contractures</vt:lpstr>
      <vt:lpstr>Microspecimen examples – heart valves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Quality Services</dc:title>
  <dc:creator>hp</dc:creator>
  <cp:lastModifiedBy>hp</cp:lastModifiedBy>
  <cp:revision>12</cp:revision>
  <dcterms:created xsi:type="dcterms:W3CDTF">2018-01-02T09:40:54Z</dcterms:created>
  <dcterms:modified xsi:type="dcterms:W3CDTF">2018-01-02T12:41:56Z</dcterms:modified>
</cp:coreProperties>
</file>